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Public Sans" panose="020B0604020202020204" charset="0"/>
      <p:regular r:id="rId13"/>
    </p:embeddedFont>
    <p:embeddedFont>
      <p:font typeface="Public Sans Bold" panose="020B0604020202020204" charset="0"/>
      <p:regular r:id="rId14"/>
    </p:embeddedFont>
    <p:embeddedFont>
      <p:font typeface="Public Sans Medium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23.png"/><Relationship Id="rId4" Type="http://schemas.openxmlformats.org/officeDocument/2006/relationships/image" Target="../media/image3.sv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33924" y="6971250"/>
            <a:ext cx="21755848" cy="4174349"/>
            <a:chOff x="0" y="0"/>
            <a:chExt cx="7796805" cy="14959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96805" cy="1495993"/>
            </a:xfrm>
            <a:custGeom>
              <a:avLst/>
              <a:gdLst/>
              <a:ahLst/>
              <a:cxnLst/>
              <a:rect l="l" t="t" r="r" b="b"/>
              <a:pathLst>
                <a:path w="7796805" h="1495993">
                  <a:moveTo>
                    <a:pt x="0" y="0"/>
                  </a:moveTo>
                  <a:lnTo>
                    <a:pt x="7796805" y="0"/>
                  </a:lnTo>
                  <a:lnTo>
                    <a:pt x="7796805" y="1495993"/>
                  </a:lnTo>
                  <a:lnTo>
                    <a:pt x="0" y="1495993"/>
                  </a:ln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796805" cy="1524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14402" y="3224371"/>
            <a:ext cx="1703043" cy="2771224"/>
          </a:xfrm>
          <a:custGeom>
            <a:avLst/>
            <a:gdLst/>
            <a:ahLst/>
            <a:cxnLst/>
            <a:rect l="l" t="t" r="r" b="b"/>
            <a:pathLst>
              <a:path w="1703043" h="2771224">
                <a:moveTo>
                  <a:pt x="0" y="0"/>
                </a:moveTo>
                <a:lnTo>
                  <a:pt x="1703043" y="0"/>
                </a:lnTo>
                <a:lnTo>
                  <a:pt x="1703043" y="2771224"/>
                </a:lnTo>
                <a:lnTo>
                  <a:pt x="0" y="27712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392287">
            <a:off x="-1104276" y="-395603"/>
            <a:ext cx="3383874" cy="2848607"/>
          </a:xfrm>
          <a:custGeom>
            <a:avLst/>
            <a:gdLst/>
            <a:ahLst/>
            <a:cxnLst/>
            <a:rect l="l" t="t" r="r" b="b"/>
            <a:pathLst>
              <a:path w="3383874" h="2848607">
                <a:moveTo>
                  <a:pt x="0" y="0"/>
                </a:moveTo>
                <a:lnTo>
                  <a:pt x="3383875" y="0"/>
                </a:lnTo>
                <a:lnTo>
                  <a:pt x="3383875" y="2848606"/>
                </a:lnTo>
                <a:lnTo>
                  <a:pt x="0" y="28486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0" y="6148218"/>
            <a:ext cx="6525835" cy="4473163"/>
          </a:xfrm>
          <a:custGeom>
            <a:avLst/>
            <a:gdLst/>
            <a:ahLst/>
            <a:cxnLst/>
            <a:rect l="l" t="t" r="r" b="b"/>
            <a:pathLst>
              <a:path w="6525835" h="4473163">
                <a:moveTo>
                  <a:pt x="0" y="0"/>
                </a:moveTo>
                <a:lnTo>
                  <a:pt x="6525835" y="0"/>
                </a:lnTo>
                <a:lnTo>
                  <a:pt x="6525835" y="4473163"/>
                </a:lnTo>
                <a:lnTo>
                  <a:pt x="0" y="4473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862475" y="5622238"/>
            <a:ext cx="4425525" cy="5153450"/>
          </a:xfrm>
          <a:custGeom>
            <a:avLst/>
            <a:gdLst/>
            <a:ahLst/>
            <a:cxnLst/>
            <a:rect l="l" t="t" r="r" b="b"/>
            <a:pathLst>
              <a:path w="4425525" h="5153450">
                <a:moveTo>
                  <a:pt x="0" y="0"/>
                </a:moveTo>
                <a:lnTo>
                  <a:pt x="4425525" y="0"/>
                </a:lnTo>
                <a:lnTo>
                  <a:pt x="4425525" y="5153450"/>
                </a:lnTo>
                <a:lnTo>
                  <a:pt x="0" y="51534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712340" y="6302525"/>
            <a:ext cx="5491606" cy="4473163"/>
          </a:xfrm>
          <a:custGeom>
            <a:avLst/>
            <a:gdLst/>
            <a:ahLst/>
            <a:cxnLst/>
            <a:rect l="l" t="t" r="r" b="b"/>
            <a:pathLst>
              <a:path w="5491606" h="4473163">
                <a:moveTo>
                  <a:pt x="0" y="0"/>
                </a:moveTo>
                <a:lnTo>
                  <a:pt x="5491606" y="0"/>
                </a:lnTo>
                <a:lnTo>
                  <a:pt x="5491606" y="4473163"/>
                </a:lnTo>
                <a:lnTo>
                  <a:pt x="0" y="44731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132486" y="1932509"/>
            <a:ext cx="10023028" cy="1642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20"/>
              </a:lnSpc>
            </a:pPr>
            <a:r>
              <a:rPr lang="en-US" sz="12625" spc="-1035">
                <a:solidFill>
                  <a:srgbClr val="3A855D"/>
                </a:solidFill>
                <a:latin typeface="Public Sans"/>
              </a:rPr>
              <a:t>Green Basket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64013" y="3709049"/>
            <a:ext cx="12559973" cy="473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4"/>
              </a:lnSpc>
              <a:spcBef>
                <a:spcPct val="0"/>
              </a:spcBef>
            </a:pPr>
            <a:r>
              <a:rPr lang="en-US" sz="4174" spc="-342">
                <a:solidFill>
                  <a:srgbClr val="3A855D"/>
                </a:solidFill>
                <a:latin typeface="Public Sans"/>
              </a:rPr>
              <a:t> Nourishing Families, One Click at a Time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64013" y="755650"/>
            <a:ext cx="1255997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10"/>
              </a:lnSpc>
              <a:spcBef>
                <a:spcPct val="0"/>
              </a:spcBef>
            </a:pPr>
            <a:r>
              <a:rPr lang="en-US" sz="3000" spc="-246">
                <a:solidFill>
                  <a:srgbClr val="3A855D"/>
                </a:solidFill>
                <a:latin typeface="Public Sans"/>
              </a:rPr>
              <a:t>Team TensionFlow - Team 127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05964" y="4724096"/>
            <a:ext cx="12559973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500" spc="-205">
                <a:solidFill>
                  <a:srgbClr val="3A855D"/>
                </a:solidFill>
                <a:latin typeface="Public Sans"/>
              </a:rPr>
              <a:t>Abhay Mathur</a:t>
            </a:r>
          </a:p>
          <a:p>
            <a:pPr algn="ctr">
              <a:lnSpc>
                <a:spcPts val="2500"/>
              </a:lnSpc>
            </a:pPr>
            <a:r>
              <a:rPr lang="en-US" sz="2500" spc="-205">
                <a:solidFill>
                  <a:srgbClr val="3A855D"/>
                </a:solidFill>
                <a:latin typeface="Public Sans"/>
              </a:rPr>
              <a:t>Shreya Shah</a:t>
            </a:r>
          </a:p>
          <a:p>
            <a:pPr marL="0" lvl="0" indent="0" algn="ctr">
              <a:lnSpc>
                <a:spcPts val="2500"/>
              </a:lnSpc>
            </a:pPr>
            <a:r>
              <a:rPr lang="en-US" sz="2500" spc="-205">
                <a:solidFill>
                  <a:srgbClr val="3A855D"/>
                </a:solidFill>
                <a:latin typeface="Public Sans"/>
              </a:rPr>
              <a:t>Devansh Rathor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64013" y="1139825"/>
            <a:ext cx="12559973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24"/>
              </a:lnSpc>
              <a:spcBef>
                <a:spcPct val="0"/>
              </a:spcBef>
            </a:pPr>
            <a:r>
              <a:rPr lang="en-US" sz="2499" spc="-204">
                <a:solidFill>
                  <a:srgbClr val="3A855D"/>
                </a:solidFill>
                <a:latin typeface="Public Sans"/>
              </a:rPr>
              <a:t>CyberCipher3.0 - Advanced PS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124623"/>
            <a:ext cx="4494107" cy="3922955"/>
            <a:chOff x="0" y="0"/>
            <a:chExt cx="1258694" cy="10987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8694" cy="1098728"/>
            </a:xfrm>
            <a:custGeom>
              <a:avLst/>
              <a:gdLst/>
              <a:ahLst/>
              <a:cxnLst/>
              <a:rect l="l" t="t" r="r" b="b"/>
              <a:pathLst>
                <a:path w="1258694" h="1098728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239423"/>
            <a:ext cx="4494107" cy="3922955"/>
            <a:chOff x="0" y="0"/>
            <a:chExt cx="1258694" cy="10987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8694" cy="1098728"/>
            </a:xfrm>
            <a:custGeom>
              <a:avLst/>
              <a:gdLst/>
              <a:ahLst/>
              <a:cxnLst/>
              <a:rect l="l" t="t" r="r" b="b"/>
              <a:pathLst>
                <a:path w="1258694" h="1098728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761288" y="1124623"/>
            <a:ext cx="4494107" cy="3922955"/>
            <a:chOff x="0" y="0"/>
            <a:chExt cx="1258694" cy="10987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8694" cy="1098728"/>
            </a:xfrm>
            <a:custGeom>
              <a:avLst/>
              <a:gdLst/>
              <a:ahLst/>
              <a:cxnLst/>
              <a:rect l="l" t="t" r="r" b="b"/>
              <a:pathLst>
                <a:path w="1258694" h="1098728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761288" y="5239423"/>
            <a:ext cx="4494107" cy="3922955"/>
            <a:chOff x="0" y="0"/>
            <a:chExt cx="1258694" cy="10987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8694" cy="1098728"/>
            </a:xfrm>
            <a:custGeom>
              <a:avLst/>
              <a:gdLst/>
              <a:ahLst/>
              <a:cxnLst/>
              <a:rect l="l" t="t" r="r" b="b"/>
              <a:pathLst>
                <a:path w="1258694" h="1098728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7900054">
            <a:off x="6110369" y="2475306"/>
            <a:ext cx="1066177" cy="478811"/>
          </a:xfrm>
          <a:custGeom>
            <a:avLst/>
            <a:gdLst/>
            <a:ahLst/>
            <a:cxnLst/>
            <a:rect l="l" t="t" r="r" b="b"/>
            <a:pathLst>
              <a:path w="1066177" h="478811">
                <a:moveTo>
                  <a:pt x="0" y="0"/>
                </a:moveTo>
                <a:lnTo>
                  <a:pt x="1066177" y="0"/>
                </a:lnTo>
                <a:lnTo>
                  <a:pt x="1066177" y="478810"/>
                </a:lnTo>
                <a:lnTo>
                  <a:pt x="0" y="478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2700000">
            <a:off x="11206941" y="2487377"/>
            <a:ext cx="1066177" cy="478811"/>
          </a:xfrm>
          <a:custGeom>
            <a:avLst/>
            <a:gdLst/>
            <a:ahLst/>
            <a:cxnLst/>
            <a:rect l="l" t="t" r="r" b="b"/>
            <a:pathLst>
              <a:path w="1066177" h="478811">
                <a:moveTo>
                  <a:pt x="0" y="0"/>
                </a:moveTo>
                <a:lnTo>
                  <a:pt x="1066177" y="0"/>
                </a:lnTo>
                <a:lnTo>
                  <a:pt x="1066177" y="478810"/>
                </a:lnTo>
                <a:lnTo>
                  <a:pt x="0" y="478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3209977">
            <a:off x="11170248" y="7319337"/>
            <a:ext cx="1066177" cy="478811"/>
          </a:xfrm>
          <a:custGeom>
            <a:avLst/>
            <a:gdLst/>
            <a:ahLst/>
            <a:cxnLst/>
            <a:rect l="l" t="t" r="r" b="b"/>
            <a:pathLst>
              <a:path w="1066177" h="478811">
                <a:moveTo>
                  <a:pt x="0" y="0"/>
                </a:moveTo>
                <a:lnTo>
                  <a:pt x="1066177" y="0"/>
                </a:lnTo>
                <a:lnTo>
                  <a:pt x="1066177" y="478811"/>
                </a:lnTo>
                <a:lnTo>
                  <a:pt x="0" y="478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7866361">
            <a:off x="5999518" y="7293938"/>
            <a:ext cx="1066177" cy="478811"/>
          </a:xfrm>
          <a:custGeom>
            <a:avLst/>
            <a:gdLst/>
            <a:ahLst/>
            <a:cxnLst/>
            <a:rect l="l" t="t" r="r" b="b"/>
            <a:pathLst>
              <a:path w="1066177" h="478811">
                <a:moveTo>
                  <a:pt x="0" y="0"/>
                </a:moveTo>
                <a:lnTo>
                  <a:pt x="1066178" y="0"/>
                </a:lnTo>
                <a:lnTo>
                  <a:pt x="1066178" y="478811"/>
                </a:lnTo>
                <a:lnTo>
                  <a:pt x="0" y="478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467582" y="1363193"/>
            <a:ext cx="1352836" cy="1444777"/>
          </a:xfrm>
          <a:custGeom>
            <a:avLst/>
            <a:gdLst/>
            <a:ahLst/>
            <a:cxnLst/>
            <a:rect l="l" t="t" r="r" b="b"/>
            <a:pathLst>
              <a:path w="1352836" h="1444777">
                <a:moveTo>
                  <a:pt x="0" y="0"/>
                </a:moveTo>
                <a:lnTo>
                  <a:pt x="1352836" y="0"/>
                </a:lnTo>
                <a:lnTo>
                  <a:pt x="1352836" y="1444777"/>
                </a:lnTo>
                <a:lnTo>
                  <a:pt x="0" y="14447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408832" y="4151948"/>
            <a:ext cx="5470336" cy="176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7000" spc="-574">
                <a:solidFill>
                  <a:srgbClr val="3A855D"/>
                </a:solidFill>
                <a:latin typeface="Public Sans"/>
              </a:rPr>
              <a:t>Future</a:t>
            </a:r>
          </a:p>
          <a:p>
            <a:pPr algn="ctr">
              <a:lnSpc>
                <a:spcPts val="6720"/>
              </a:lnSpc>
            </a:pPr>
            <a:r>
              <a:rPr lang="en-US" sz="7000" spc="-574">
                <a:solidFill>
                  <a:srgbClr val="3A855D"/>
                </a:solidFill>
                <a:latin typeface="Public Sans"/>
              </a:rPr>
              <a:t>Scope</a:t>
            </a:r>
          </a:p>
        </p:txBody>
      </p:sp>
      <p:sp>
        <p:nvSpPr>
          <p:cNvPr id="21" name="Freeform 21"/>
          <p:cNvSpPr/>
          <p:nvPr/>
        </p:nvSpPr>
        <p:spPr>
          <a:xfrm>
            <a:off x="7924220" y="7438094"/>
            <a:ext cx="2439559" cy="496783"/>
          </a:xfrm>
          <a:custGeom>
            <a:avLst/>
            <a:gdLst/>
            <a:ahLst/>
            <a:cxnLst/>
            <a:rect l="l" t="t" r="r" b="b"/>
            <a:pathLst>
              <a:path w="2439559" h="496783">
                <a:moveTo>
                  <a:pt x="0" y="0"/>
                </a:moveTo>
                <a:lnTo>
                  <a:pt x="2439560" y="0"/>
                </a:lnTo>
                <a:lnTo>
                  <a:pt x="2439560" y="496783"/>
                </a:lnTo>
                <a:lnTo>
                  <a:pt x="0" y="4967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01019" y="2779395"/>
            <a:ext cx="354947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30"/>
              </a:lnSpc>
              <a:spcBef>
                <a:spcPct val="0"/>
              </a:spcBef>
            </a:pPr>
            <a:r>
              <a:rPr lang="en-US" sz="1800" spc="107">
                <a:solidFill>
                  <a:srgbClr val="F1F0EC"/>
                </a:solidFill>
                <a:latin typeface="Public Sans Medium"/>
              </a:rPr>
              <a:t>Real-time Route Optimization for delivery agents for fastest possible deliveries and tracking their real time location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77371" y="1857375"/>
            <a:ext cx="2596765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500" spc="-533">
                <a:solidFill>
                  <a:srgbClr val="F1F0EC"/>
                </a:solidFill>
                <a:latin typeface="Public Sans"/>
              </a:rPr>
              <a:t>01.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37538" y="2779395"/>
            <a:ext cx="354947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30"/>
              </a:lnSpc>
              <a:spcBef>
                <a:spcPct val="0"/>
              </a:spcBef>
            </a:pPr>
            <a:r>
              <a:rPr lang="en-US" sz="1800" spc="107">
                <a:solidFill>
                  <a:srgbClr val="F1F0EC"/>
                </a:solidFill>
                <a:latin typeface="Public Sans Medium"/>
              </a:rPr>
              <a:t>Seamless Payment Gateway Integration on the customer side to make online payements for their grocery delivery order.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713890" y="1857375"/>
            <a:ext cx="2596765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500" spc="-533">
                <a:solidFill>
                  <a:srgbClr val="F1F0EC"/>
                </a:solidFill>
                <a:latin typeface="Public Sans"/>
              </a:rPr>
              <a:t>02.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01019" y="6894195"/>
            <a:ext cx="3549470" cy="121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30"/>
              </a:lnSpc>
              <a:spcBef>
                <a:spcPct val="0"/>
              </a:spcBef>
            </a:pPr>
            <a:r>
              <a:rPr lang="en-US" sz="1800" spc="107">
                <a:solidFill>
                  <a:srgbClr val="F1F0EC"/>
                </a:solidFill>
                <a:latin typeface="Public Sans Medium"/>
              </a:rPr>
              <a:t>Market Basket Analysis from order data for Personalised Promotions &amp; Offers Management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77371" y="5972175"/>
            <a:ext cx="2596765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500" spc="-533">
                <a:solidFill>
                  <a:srgbClr val="F1F0EC"/>
                </a:solidFill>
                <a:latin typeface="Public Sans"/>
              </a:rPr>
              <a:t>03.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33606" y="6894195"/>
            <a:ext cx="3549470" cy="121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30"/>
              </a:lnSpc>
              <a:spcBef>
                <a:spcPct val="0"/>
              </a:spcBef>
            </a:pPr>
            <a:r>
              <a:rPr lang="en-US" sz="1800" spc="107">
                <a:solidFill>
                  <a:srgbClr val="F1F0EC"/>
                </a:solidFill>
                <a:latin typeface="Public Sans Medium"/>
              </a:rPr>
              <a:t>Automated ordering of stocks from multiple suppliers to optimize cost, time and availability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709959" y="5972175"/>
            <a:ext cx="2596765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500" spc="-533">
                <a:solidFill>
                  <a:srgbClr val="F1F0EC"/>
                </a:solidFill>
                <a:latin typeface="Public Sans"/>
              </a:rPr>
              <a:t>04.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33924" y="6971250"/>
            <a:ext cx="21755848" cy="4174349"/>
            <a:chOff x="0" y="0"/>
            <a:chExt cx="7796805" cy="14959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96805" cy="1495993"/>
            </a:xfrm>
            <a:custGeom>
              <a:avLst/>
              <a:gdLst/>
              <a:ahLst/>
              <a:cxnLst/>
              <a:rect l="l" t="t" r="r" b="b"/>
              <a:pathLst>
                <a:path w="7796805" h="1495993">
                  <a:moveTo>
                    <a:pt x="0" y="0"/>
                  </a:moveTo>
                  <a:lnTo>
                    <a:pt x="7796805" y="0"/>
                  </a:lnTo>
                  <a:lnTo>
                    <a:pt x="7796805" y="1495993"/>
                  </a:lnTo>
                  <a:lnTo>
                    <a:pt x="0" y="1495993"/>
                  </a:ln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796805" cy="1524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597139" y="2123009"/>
            <a:ext cx="11093721" cy="3707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83"/>
              </a:lnSpc>
            </a:pPr>
            <a:r>
              <a:rPr lang="en-US" sz="15957" spc="-1308">
                <a:solidFill>
                  <a:srgbClr val="3A855D"/>
                </a:solidFill>
                <a:latin typeface="Public Sans"/>
              </a:rPr>
              <a:t>Thank you very much!</a:t>
            </a:r>
          </a:p>
        </p:txBody>
      </p:sp>
      <p:sp>
        <p:nvSpPr>
          <p:cNvPr id="7" name="Freeform 7"/>
          <p:cNvSpPr/>
          <p:nvPr/>
        </p:nvSpPr>
        <p:spPr>
          <a:xfrm>
            <a:off x="16914402" y="3224371"/>
            <a:ext cx="1703043" cy="2771224"/>
          </a:xfrm>
          <a:custGeom>
            <a:avLst/>
            <a:gdLst/>
            <a:ahLst/>
            <a:cxnLst/>
            <a:rect l="l" t="t" r="r" b="b"/>
            <a:pathLst>
              <a:path w="1703043" h="2771224">
                <a:moveTo>
                  <a:pt x="0" y="0"/>
                </a:moveTo>
                <a:lnTo>
                  <a:pt x="1703043" y="0"/>
                </a:lnTo>
                <a:lnTo>
                  <a:pt x="1703043" y="2771224"/>
                </a:lnTo>
                <a:lnTo>
                  <a:pt x="0" y="27712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392287">
            <a:off x="-1104276" y="-395603"/>
            <a:ext cx="3383874" cy="2848607"/>
          </a:xfrm>
          <a:custGeom>
            <a:avLst/>
            <a:gdLst/>
            <a:ahLst/>
            <a:cxnLst/>
            <a:rect l="l" t="t" r="r" b="b"/>
            <a:pathLst>
              <a:path w="3383874" h="2848607">
                <a:moveTo>
                  <a:pt x="0" y="0"/>
                </a:moveTo>
                <a:lnTo>
                  <a:pt x="3383875" y="0"/>
                </a:lnTo>
                <a:lnTo>
                  <a:pt x="3383875" y="2848606"/>
                </a:lnTo>
                <a:lnTo>
                  <a:pt x="0" y="28486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2864013" y="927100"/>
            <a:ext cx="12559973" cy="28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25"/>
              </a:lnSpc>
              <a:spcBef>
                <a:spcPct val="0"/>
              </a:spcBef>
            </a:pPr>
            <a:r>
              <a:rPr lang="en-US" sz="2500" spc="-205">
                <a:solidFill>
                  <a:srgbClr val="3A855D"/>
                </a:solidFill>
                <a:latin typeface="Public Sans"/>
              </a:rPr>
              <a:t>Team TensionFlow - Team 127</a:t>
            </a:r>
          </a:p>
        </p:txBody>
      </p:sp>
      <p:sp>
        <p:nvSpPr>
          <p:cNvPr id="10" name="Freeform 10"/>
          <p:cNvSpPr/>
          <p:nvPr/>
        </p:nvSpPr>
        <p:spPr>
          <a:xfrm>
            <a:off x="0" y="6148218"/>
            <a:ext cx="6525835" cy="4473163"/>
          </a:xfrm>
          <a:custGeom>
            <a:avLst/>
            <a:gdLst/>
            <a:ahLst/>
            <a:cxnLst/>
            <a:rect l="l" t="t" r="r" b="b"/>
            <a:pathLst>
              <a:path w="6525835" h="4473163">
                <a:moveTo>
                  <a:pt x="0" y="0"/>
                </a:moveTo>
                <a:lnTo>
                  <a:pt x="6525835" y="0"/>
                </a:lnTo>
                <a:lnTo>
                  <a:pt x="6525835" y="4473163"/>
                </a:lnTo>
                <a:lnTo>
                  <a:pt x="0" y="4473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862475" y="5622238"/>
            <a:ext cx="4425525" cy="5153450"/>
          </a:xfrm>
          <a:custGeom>
            <a:avLst/>
            <a:gdLst/>
            <a:ahLst/>
            <a:cxnLst/>
            <a:rect l="l" t="t" r="r" b="b"/>
            <a:pathLst>
              <a:path w="4425525" h="5153450">
                <a:moveTo>
                  <a:pt x="0" y="0"/>
                </a:moveTo>
                <a:lnTo>
                  <a:pt x="4425525" y="0"/>
                </a:lnTo>
                <a:lnTo>
                  <a:pt x="4425525" y="5153450"/>
                </a:lnTo>
                <a:lnTo>
                  <a:pt x="0" y="51534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712340" y="6302525"/>
            <a:ext cx="5491606" cy="4473163"/>
          </a:xfrm>
          <a:custGeom>
            <a:avLst/>
            <a:gdLst/>
            <a:ahLst/>
            <a:cxnLst/>
            <a:rect l="l" t="t" r="r" b="b"/>
            <a:pathLst>
              <a:path w="5491606" h="4473163">
                <a:moveTo>
                  <a:pt x="0" y="0"/>
                </a:moveTo>
                <a:lnTo>
                  <a:pt x="5491606" y="0"/>
                </a:lnTo>
                <a:lnTo>
                  <a:pt x="5491606" y="4473163"/>
                </a:lnTo>
                <a:lnTo>
                  <a:pt x="0" y="44731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46196" y="1351924"/>
            <a:ext cx="14395608" cy="7583153"/>
            <a:chOff x="0" y="0"/>
            <a:chExt cx="3791436" cy="19972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1436" cy="1997209"/>
            </a:xfrm>
            <a:custGeom>
              <a:avLst/>
              <a:gdLst/>
              <a:ahLst/>
              <a:cxnLst/>
              <a:rect l="l" t="t" r="r" b="b"/>
              <a:pathLst>
                <a:path w="3791436" h="1997209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30412" y="2730870"/>
            <a:ext cx="10627176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F1F0EC"/>
                </a:solidFill>
                <a:latin typeface="Public Sans"/>
              </a:rPr>
              <a:t>Problem 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80767" y="4774829"/>
            <a:ext cx="9926465" cy="239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99"/>
              </a:lnSpc>
              <a:spcBef>
                <a:spcPct val="0"/>
              </a:spcBef>
            </a:pPr>
            <a:r>
              <a:rPr lang="en-US" sz="1999" spc="119" dirty="0">
                <a:solidFill>
                  <a:srgbClr val="F1F0EC"/>
                </a:solidFill>
                <a:latin typeface="Public Sans Medium"/>
              </a:rPr>
              <a:t>The problem statement for the project is to address the challenges faced by Aryan, the owner of a family-owned grocery store in Mumbai. The issues include </a:t>
            </a:r>
            <a:r>
              <a:rPr lang="en-US" sz="1999" b="1" spc="119" dirty="0">
                <a:solidFill>
                  <a:srgbClr val="F1F0EC"/>
                </a:solidFill>
                <a:latin typeface="Public Sans Medium"/>
              </a:rPr>
              <a:t>poor inventory management </a:t>
            </a:r>
            <a:r>
              <a:rPr lang="en-US" sz="1999" spc="119" dirty="0">
                <a:solidFill>
                  <a:srgbClr val="F1F0EC"/>
                </a:solidFill>
                <a:latin typeface="Public Sans Medium"/>
              </a:rPr>
              <a:t>and </a:t>
            </a:r>
            <a:r>
              <a:rPr lang="en-US" sz="1999" b="1" spc="119" dirty="0">
                <a:solidFill>
                  <a:srgbClr val="F1F0EC"/>
                </a:solidFill>
                <a:latin typeface="Public Sans Medium"/>
              </a:rPr>
              <a:t>untimely food orders</a:t>
            </a:r>
            <a:r>
              <a:rPr lang="en-US" sz="1999" spc="119" dirty="0">
                <a:solidFill>
                  <a:srgbClr val="F1F0EC"/>
                </a:solidFill>
                <a:latin typeface="Public Sans Medium"/>
              </a:rPr>
              <a:t>, which have resulted in a decline in business and financial difficulties. Aryan seeks a solution from fetch.ai, involving the utilization of </a:t>
            </a:r>
            <a:r>
              <a:rPr lang="en-US" sz="1999" spc="119" dirty="0" err="1">
                <a:solidFill>
                  <a:srgbClr val="F1F0EC"/>
                </a:solidFill>
                <a:latin typeface="Public Sans Medium"/>
              </a:rPr>
              <a:t>uAgents</a:t>
            </a:r>
            <a:r>
              <a:rPr lang="en-US" sz="1999" spc="119" dirty="0">
                <a:solidFill>
                  <a:srgbClr val="F1F0EC"/>
                </a:solidFill>
                <a:latin typeface="Public Sans Medium"/>
              </a:rPr>
              <a:t> and the development of a deep learning model to improve the efficiency and sustainability of his grocery store.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82409" y="828675"/>
            <a:ext cx="8923181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</a:rPr>
              <a:t>Our Features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21193" y="2290062"/>
            <a:ext cx="3653709" cy="3576122"/>
            <a:chOff x="0" y="0"/>
            <a:chExt cx="1190541" cy="11652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90541" cy="1165260"/>
            </a:xfrm>
            <a:custGeom>
              <a:avLst/>
              <a:gdLst/>
              <a:ahLst/>
              <a:cxnLst/>
              <a:rect l="l" t="t" r="r" b="b"/>
              <a:pathLst>
                <a:path w="1190541" h="1165260">
                  <a:moveTo>
                    <a:pt x="31784" y="0"/>
                  </a:moveTo>
                  <a:lnTo>
                    <a:pt x="1158757" y="0"/>
                  </a:lnTo>
                  <a:cubicBezTo>
                    <a:pt x="1176311" y="0"/>
                    <a:pt x="1190541" y="14230"/>
                    <a:pt x="1190541" y="31784"/>
                  </a:cubicBezTo>
                  <a:lnTo>
                    <a:pt x="1190541" y="1133476"/>
                  </a:lnTo>
                  <a:cubicBezTo>
                    <a:pt x="1190541" y="1141905"/>
                    <a:pt x="1187192" y="1149990"/>
                    <a:pt x="1181232" y="1155950"/>
                  </a:cubicBezTo>
                  <a:cubicBezTo>
                    <a:pt x="1175271" y="1161911"/>
                    <a:pt x="1167187" y="1165260"/>
                    <a:pt x="1158757" y="1165260"/>
                  </a:cubicBezTo>
                  <a:lnTo>
                    <a:pt x="31784" y="1165260"/>
                  </a:lnTo>
                  <a:cubicBezTo>
                    <a:pt x="23354" y="1165260"/>
                    <a:pt x="15270" y="1161911"/>
                    <a:pt x="9309" y="1155950"/>
                  </a:cubicBezTo>
                  <a:cubicBezTo>
                    <a:pt x="3349" y="1149990"/>
                    <a:pt x="0" y="1141905"/>
                    <a:pt x="0" y="1133476"/>
                  </a:cubicBezTo>
                  <a:lnTo>
                    <a:pt x="0" y="31784"/>
                  </a:lnTo>
                  <a:cubicBezTo>
                    <a:pt x="0" y="23354"/>
                    <a:pt x="3349" y="15270"/>
                    <a:pt x="9309" y="9309"/>
                  </a:cubicBezTo>
                  <a:cubicBezTo>
                    <a:pt x="15270" y="3349"/>
                    <a:pt x="23354" y="0"/>
                    <a:pt x="31784" y="0"/>
                  </a:cubicBez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85725"/>
              <a:ext cx="1190541" cy="1079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88642" y="2888934"/>
            <a:ext cx="3118810" cy="2362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24"/>
              </a:lnSpc>
              <a:spcBef>
                <a:spcPct val="0"/>
              </a:spcBef>
            </a:pPr>
            <a:r>
              <a:rPr lang="en-US" sz="3499" spc="209">
                <a:solidFill>
                  <a:srgbClr val="F1F0EC"/>
                </a:solidFill>
                <a:latin typeface="Public Sans Medium"/>
              </a:rPr>
              <a:t>Automated Inventory Management System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86479" y="2290062"/>
            <a:ext cx="3653709" cy="3576122"/>
            <a:chOff x="0" y="0"/>
            <a:chExt cx="1190541" cy="11652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90541" cy="1165260"/>
            </a:xfrm>
            <a:custGeom>
              <a:avLst/>
              <a:gdLst/>
              <a:ahLst/>
              <a:cxnLst/>
              <a:rect l="l" t="t" r="r" b="b"/>
              <a:pathLst>
                <a:path w="1190541" h="1165260">
                  <a:moveTo>
                    <a:pt x="31784" y="0"/>
                  </a:moveTo>
                  <a:lnTo>
                    <a:pt x="1158757" y="0"/>
                  </a:lnTo>
                  <a:cubicBezTo>
                    <a:pt x="1176311" y="0"/>
                    <a:pt x="1190541" y="14230"/>
                    <a:pt x="1190541" y="31784"/>
                  </a:cubicBezTo>
                  <a:lnTo>
                    <a:pt x="1190541" y="1133476"/>
                  </a:lnTo>
                  <a:cubicBezTo>
                    <a:pt x="1190541" y="1141905"/>
                    <a:pt x="1187192" y="1149990"/>
                    <a:pt x="1181232" y="1155950"/>
                  </a:cubicBezTo>
                  <a:cubicBezTo>
                    <a:pt x="1175271" y="1161911"/>
                    <a:pt x="1167187" y="1165260"/>
                    <a:pt x="1158757" y="1165260"/>
                  </a:cubicBezTo>
                  <a:lnTo>
                    <a:pt x="31784" y="1165260"/>
                  </a:lnTo>
                  <a:cubicBezTo>
                    <a:pt x="23354" y="1165260"/>
                    <a:pt x="15270" y="1161911"/>
                    <a:pt x="9309" y="1155950"/>
                  </a:cubicBezTo>
                  <a:cubicBezTo>
                    <a:pt x="3349" y="1149990"/>
                    <a:pt x="0" y="1141905"/>
                    <a:pt x="0" y="1133476"/>
                  </a:cubicBezTo>
                  <a:lnTo>
                    <a:pt x="0" y="31784"/>
                  </a:lnTo>
                  <a:cubicBezTo>
                    <a:pt x="0" y="23354"/>
                    <a:pt x="3349" y="15270"/>
                    <a:pt x="9309" y="9309"/>
                  </a:cubicBezTo>
                  <a:cubicBezTo>
                    <a:pt x="15270" y="3349"/>
                    <a:pt x="23354" y="0"/>
                    <a:pt x="31784" y="0"/>
                  </a:cubicBez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1190541" cy="1079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454679" y="3184209"/>
            <a:ext cx="3118810" cy="1771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24"/>
              </a:lnSpc>
              <a:spcBef>
                <a:spcPct val="0"/>
              </a:spcBef>
            </a:pPr>
            <a:r>
              <a:rPr lang="en-US" sz="3499" spc="209">
                <a:solidFill>
                  <a:srgbClr val="F1F0EC"/>
                </a:solidFill>
                <a:latin typeface="Public Sans Medium"/>
              </a:rPr>
              <a:t>Demand Forecasting using LSTM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449789" y="2290062"/>
            <a:ext cx="3653709" cy="3576122"/>
            <a:chOff x="0" y="0"/>
            <a:chExt cx="1190541" cy="11652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90541" cy="1165260"/>
            </a:xfrm>
            <a:custGeom>
              <a:avLst/>
              <a:gdLst/>
              <a:ahLst/>
              <a:cxnLst/>
              <a:rect l="l" t="t" r="r" b="b"/>
              <a:pathLst>
                <a:path w="1190541" h="1165260">
                  <a:moveTo>
                    <a:pt x="31784" y="0"/>
                  </a:moveTo>
                  <a:lnTo>
                    <a:pt x="1158757" y="0"/>
                  </a:lnTo>
                  <a:cubicBezTo>
                    <a:pt x="1176311" y="0"/>
                    <a:pt x="1190541" y="14230"/>
                    <a:pt x="1190541" y="31784"/>
                  </a:cubicBezTo>
                  <a:lnTo>
                    <a:pt x="1190541" y="1133476"/>
                  </a:lnTo>
                  <a:cubicBezTo>
                    <a:pt x="1190541" y="1141905"/>
                    <a:pt x="1187192" y="1149990"/>
                    <a:pt x="1181232" y="1155950"/>
                  </a:cubicBezTo>
                  <a:cubicBezTo>
                    <a:pt x="1175271" y="1161911"/>
                    <a:pt x="1167187" y="1165260"/>
                    <a:pt x="1158757" y="1165260"/>
                  </a:cubicBezTo>
                  <a:lnTo>
                    <a:pt x="31784" y="1165260"/>
                  </a:lnTo>
                  <a:cubicBezTo>
                    <a:pt x="23354" y="1165260"/>
                    <a:pt x="15270" y="1161911"/>
                    <a:pt x="9309" y="1155950"/>
                  </a:cubicBezTo>
                  <a:cubicBezTo>
                    <a:pt x="3349" y="1149990"/>
                    <a:pt x="0" y="1141905"/>
                    <a:pt x="0" y="1133476"/>
                  </a:cubicBezTo>
                  <a:lnTo>
                    <a:pt x="0" y="31784"/>
                  </a:lnTo>
                  <a:cubicBezTo>
                    <a:pt x="0" y="23354"/>
                    <a:pt x="3349" y="15270"/>
                    <a:pt x="9309" y="9309"/>
                  </a:cubicBezTo>
                  <a:cubicBezTo>
                    <a:pt x="15270" y="3349"/>
                    <a:pt x="23354" y="0"/>
                    <a:pt x="31784" y="0"/>
                  </a:cubicBez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85725"/>
              <a:ext cx="1190541" cy="1079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717238" y="2888934"/>
            <a:ext cx="3118810" cy="2362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24"/>
              </a:lnSpc>
              <a:spcBef>
                <a:spcPct val="0"/>
              </a:spcBef>
            </a:pPr>
            <a:r>
              <a:rPr lang="en-US" sz="3499" spc="209">
                <a:solidFill>
                  <a:srgbClr val="F1F0EC"/>
                </a:solidFill>
                <a:latin typeface="Public Sans Medium"/>
              </a:rPr>
              <a:t>Order Management for Deliveries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713098" y="2290062"/>
            <a:ext cx="3653709" cy="3576122"/>
            <a:chOff x="0" y="0"/>
            <a:chExt cx="1190541" cy="11652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90541" cy="1165260"/>
            </a:xfrm>
            <a:custGeom>
              <a:avLst/>
              <a:gdLst/>
              <a:ahLst/>
              <a:cxnLst/>
              <a:rect l="l" t="t" r="r" b="b"/>
              <a:pathLst>
                <a:path w="1190541" h="1165260">
                  <a:moveTo>
                    <a:pt x="31784" y="0"/>
                  </a:moveTo>
                  <a:lnTo>
                    <a:pt x="1158757" y="0"/>
                  </a:lnTo>
                  <a:cubicBezTo>
                    <a:pt x="1176311" y="0"/>
                    <a:pt x="1190541" y="14230"/>
                    <a:pt x="1190541" y="31784"/>
                  </a:cubicBezTo>
                  <a:lnTo>
                    <a:pt x="1190541" y="1133476"/>
                  </a:lnTo>
                  <a:cubicBezTo>
                    <a:pt x="1190541" y="1141905"/>
                    <a:pt x="1187192" y="1149990"/>
                    <a:pt x="1181232" y="1155950"/>
                  </a:cubicBezTo>
                  <a:cubicBezTo>
                    <a:pt x="1175271" y="1161911"/>
                    <a:pt x="1167187" y="1165260"/>
                    <a:pt x="1158757" y="1165260"/>
                  </a:cubicBezTo>
                  <a:lnTo>
                    <a:pt x="31784" y="1165260"/>
                  </a:lnTo>
                  <a:cubicBezTo>
                    <a:pt x="23354" y="1165260"/>
                    <a:pt x="15270" y="1161911"/>
                    <a:pt x="9309" y="1155950"/>
                  </a:cubicBezTo>
                  <a:cubicBezTo>
                    <a:pt x="3349" y="1149990"/>
                    <a:pt x="0" y="1141905"/>
                    <a:pt x="0" y="1133476"/>
                  </a:cubicBezTo>
                  <a:lnTo>
                    <a:pt x="0" y="31784"/>
                  </a:lnTo>
                  <a:cubicBezTo>
                    <a:pt x="0" y="23354"/>
                    <a:pt x="3349" y="15270"/>
                    <a:pt x="9309" y="9309"/>
                  </a:cubicBezTo>
                  <a:cubicBezTo>
                    <a:pt x="15270" y="3349"/>
                    <a:pt x="23354" y="0"/>
                    <a:pt x="31784" y="0"/>
                  </a:cubicBez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85725"/>
              <a:ext cx="1190541" cy="1079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980548" y="2888934"/>
            <a:ext cx="3118810" cy="2362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24"/>
              </a:lnSpc>
              <a:spcBef>
                <a:spcPct val="0"/>
              </a:spcBef>
            </a:pPr>
            <a:r>
              <a:rPr lang="en-US" sz="3499" spc="209">
                <a:solidFill>
                  <a:srgbClr val="F1F0EC"/>
                </a:solidFill>
                <a:latin typeface="Public Sans Medium"/>
              </a:rPr>
              <a:t>Inventory Depletion Alert for Restocking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3053836" y="6228133"/>
            <a:ext cx="3653709" cy="3576122"/>
            <a:chOff x="0" y="0"/>
            <a:chExt cx="1190541" cy="11652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90541" cy="1165260"/>
            </a:xfrm>
            <a:custGeom>
              <a:avLst/>
              <a:gdLst/>
              <a:ahLst/>
              <a:cxnLst/>
              <a:rect l="l" t="t" r="r" b="b"/>
              <a:pathLst>
                <a:path w="1190541" h="1165260">
                  <a:moveTo>
                    <a:pt x="31784" y="0"/>
                  </a:moveTo>
                  <a:lnTo>
                    <a:pt x="1158757" y="0"/>
                  </a:lnTo>
                  <a:cubicBezTo>
                    <a:pt x="1176311" y="0"/>
                    <a:pt x="1190541" y="14230"/>
                    <a:pt x="1190541" y="31784"/>
                  </a:cubicBezTo>
                  <a:lnTo>
                    <a:pt x="1190541" y="1133476"/>
                  </a:lnTo>
                  <a:cubicBezTo>
                    <a:pt x="1190541" y="1141905"/>
                    <a:pt x="1187192" y="1149990"/>
                    <a:pt x="1181232" y="1155950"/>
                  </a:cubicBezTo>
                  <a:cubicBezTo>
                    <a:pt x="1175271" y="1161911"/>
                    <a:pt x="1167187" y="1165260"/>
                    <a:pt x="1158757" y="1165260"/>
                  </a:cubicBezTo>
                  <a:lnTo>
                    <a:pt x="31784" y="1165260"/>
                  </a:lnTo>
                  <a:cubicBezTo>
                    <a:pt x="23354" y="1165260"/>
                    <a:pt x="15270" y="1161911"/>
                    <a:pt x="9309" y="1155950"/>
                  </a:cubicBezTo>
                  <a:cubicBezTo>
                    <a:pt x="3349" y="1149990"/>
                    <a:pt x="0" y="1141905"/>
                    <a:pt x="0" y="1133476"/>
                  </a:cubicBezTo>
                  <a:lnTo>
                    <a:pt x="0" y="31784"/>
                  </a:lnTo>
                  <a:cubicBezTo>
                    <a:pt x="0" y="23354"/>
                    <a:pt x="3349" y="15270"/>
                    <a:pt x="9309" y="9309"/>
                  </a:cubicBezTo>
                  <a:cubicBezTo>
                    <a:pt x="15270" y="3349"/>
                    <a:pt x="23354" y="0"/>
                    <a:pt x="31784" y="0"/>
                  </a:cubicBez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85725"/>
              <a:ext cx="1190541" cy="1079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321286" y="6792232"/>
            <a:ext cx="3118810" cy="2362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24"/>
              </a:lnSpc>
              <a:spcBef>
                <a:spcPct val="0"/>
              </a:spcBef>
            </a:pPr>
            <a:r>
              <a:rPr lang="en-US" sz="3499" spc="209">
                <a:solidFill>
                  <a:srgbClr val="F1F0EC"/>
                </a:solidFill>
                <a:latin typeface="Public Sans Medium"/>
              </a:rPr>
              <a:t>Delivery Agent Management and Tracking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317145" y="6228133"/>
            <a:ext cx="3653709" cy="3576122"/>
            <a:chOff x="0" y="0"/>
            <a:chExt cx="1190541" cy="116526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90541" cy="1165260"/>
            </a:xfrm>
            <a:custGeom>
              <a:avLst/>
              <a:gdLst/>
              <a:ahLst/>
              <a:cxnLst/>
              <a:rect l="l" t="t" r="r" b="b"/>
              <a:pathLst>
                <a:path w="1190541" h="1165260">
                  <a:moveTo>
                    <a:pt x="31784" y="0"/>
                  </a:moveTo>
                  <a:lnTo>
                    <a:pt x="1158757" y="0"/>
                  </a:lnTo>
                  <a:cubicBezTo>
                    <a:pt x="1176311" y="0"/>
                    <a:pt x="1190541" y="14230"/>
                    <a:pt x="1190541" y="31784"/>
                  </a:cubicBezTo>
                  <a:lnTo>
                    <a:pt x="1190541" y="1133476"/>
                  </a:lnTo>
                  <a:cubicBezTo>
                    <a:pt x="1190541" y="1141905"/>
                    <a:pt x="1187192" y="1149990"/>
                    <a:pt x="1181232" y="1155950"/>
                  </a:cubicBezTo>
                  <a:cubicBezTo>
                    <a:pt x="1175271" y="1161911"/>
                    <a:pt x="1167187" y="1165260"/>
                    <a:pt x="1158757" y="1165260"/>
                  </a:cubicBezTo>
                  <a:lnTo>
                    <a:pt x="31784" y="1165260"/>
                  </a:lnTo>
                  <a:cubicBezTo>
                    <a:pt x="23354" y="1165260"/>
                    <a:pt x="15270" y="1161911"/>
                    <a:pt x="9309" y="1155950"/>
                  </a:cubicBezTo>
                  <a:cubicBezTo>
                    <a:pt x="3349" y="1149990"/>
                    <a:pt x="0" y="1141905"/>
                    <a:pt x="0" y="1133476"/>
                  </a:cubicBezTo>
                  <a:lnTo>
                    <a:pt x="0" y="31784"/>
                  </a:lnTo>
                  <a:cubicBezTo>
                    <a:pt x="0" y="23354"/>
                    <a:pt x="3349" y="15270"/>
                    <a:pt x="9309" y="9309"/>
                  </a:cubicBezTo>
                  <a:cubicBezTo>
                    <a:pt x="15270" y="3349"/>
                    <a:pt x="23354" y="0"/>
                    <a:pt x="31784" y="0"/>
                  </a:cubicBez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85725"/>
              <a:ext cx="1190541" cy="1079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584595" y="6792232"/>
            <a:ext cx="3118810" cy="2362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24"/>
              </a:lnSpc>
              <a:spcBef>
                <a:spcPct val="0"/>
              </a:spcBef>
            </a:pPr>
            <a:r>
              <a:rPr lang="en-US" sz="3499" spc="209">
                <a:solidFill>
                  <a:srgbClr val="F1F0EC"/>
                </a:solidFill>
                <a:latin typeface="Public Sans Medium"/>
              </a:rPr>
              <a:t>Real Time Analysis for Categories of Sold Items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1580455" y="6228133"/>
            <a:ext cx="3653709" cy="3576122"/>
            <a:chOff x="0" y="0"/>
            <a:chExt cx="1190541" cy="116526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90541" cy="1165260"/>
            </a:xfrm>
            <a:custGeom>
              <a:avLst/>
              <a:gdLst/>
              <a:ahLst/>
              <a:cxnLst/>
              <a:rect l="l" t="t" r="r" b="b"/>
              <a:pathLst>
                <a:path w="1190541" h="1165260">
                  <a:moveTo>
                    <a:pt x="31784" y="0"/>
                  </a:moveTo>
                  <a:lnTo>
                    <a:pt x="1158757" y="0"/>
                  </a:lnTo>
                  <a:cubicBezTo>
                    <a:pt x="1176311" y="0"/>
                    <a:pt x="1190541" y="14230"/>
                    <a:pt x="1190541" y="31784"/>
                  </a:cubicBezTo>
                  <a:lnTo>
                    <a:pt x="1190541" y="1133476"/>
                  </a:lnTo>
                  <a:cubicBezTo>
                    <a:pt x="1190541" y="1141905"/>
                    <a:pt x="1187192" y="1149990"/>
                    <a:pt x="1181232" y="1155950"/>
                  </a:cubicBezTo>
                  <a:cubicBezTo>
                    <a:pt x="1175271" y="1161911"/>
                    <a:pt x="1167187" y="1165260"/>
                    <a:pt x="1158757" y="1165260"/>
                  </a:cubicBezTo>
                  <a:lnTo>
                    <a:pt x="31784" y="1165260"/>
                  </a:lnTo>
                  <a:cubicBezTo>
                    <a:pt x="23354" y="1165260"/>
                    <a:pt x="15270" y="1161911"/>
                    <a:pt x="9309" y="1155950"/>
                  </a:cubicBezTo>
                  <a:cubicBezTo>
                    <a:pt x="3349" y="1149990"/>
                    <a:pt x="0" y="1141905"/>
                    <a:pt x="0" y="1133476"/>
                  </a:cubicBezTo>
                  <a:lnTo>
                    <a:pt x="0" y="31784"/>
                  </a:lnTo>
                  <a:cubicBezTo>
                    <a:pt x="0" y="23354"/>
                    <a:pt x="3349" y="15270"/>
                    <a:pt x="9309" y="9309"/>
                  </a:cubicBezTo>
                  <a:cubicBezTo>
                    <a:pt x="15270" y="3349"/>
                    <a:pt x="23354" y="0"/>
                    <a:pt x="31784" y="0"/>
                  </a:cubicBez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85725"/>
              <a:ext cx="1190541" cy="1079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1847904" y="6792232"/>
            <a:ext cx="3118810" cy="2362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24"/>
              </a:lnSpc>
              <a:spcBef>
                <a:spcPct val="0"/>
              </a:spcBef>
            </a:pPr>
            <a:r>
              <a:rPr lang="en-US" sz="3499" spc="209">
                <a:solidFill>
                  <a:srgbClr val="F1F0EC"/>
                </a:solidFill>
                <a:latin typeface="Public Sans Medium"/>
              </a:rPr>
              <a:t>Checking Availability via Images using CNN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02417" y="-828898"/>
            <a:ext cx="1703043" cy="2771224"/>
          </a:xfrm>
          <a:custGeom>
            <a:avLst/>
            <a:gdLst/>
            <a:ahLst/>
            <a:cxnLst/>
            <a:rect l="l" t="t" r="r" b="b"/>
            <a:pathLst>
              <a:path w="1703043" h="2771224">
                <a:moveTo>
                  <a:pt x="0" y="0"/>
                </a:moveTo>
                <a:lnTo>
                  <a:pt x="1703043" y="0"/>
                </a:lnTo>
                <a:lnTo>
                  <a:pt x="1703043" y="2771225"/>
                </a:lnTo>
                <a:lnTo>
                  <a:pt x="0" y="2771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412948">
            <a:off x="9597613" y="9139036"/>
            <a:ext cx="3383874" cy="2848607"/>
          </a:xfrm>
          <a:custGeom>
            <a:avLst/>
            <a:gdLst/>
            <a:ahLst/>
            <a:cxnLst/>
            <a:rect l="l" t="t" r="r" b="b"/>
            <a:pathLst>
              <a:path w="3383874" h="2848607">
                <a:moveTo>
                  <a:pt x="0" y="0"/>
                </a:moveTo>
                <a:lnTo>
                  <a:pt x="3383874" y="0"/>
                </a:lnTo>
                <a:lnTo>
                  <a:pt x="3383874" y="2848607"/>
                </a:lnTo>
                <a:lnTo>
                  <a:pt x="0" y="28486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047750" y="6129743"/>
            <a:ext cx="8812837" cy="3128557"/>
          </a:xfrm>
          <a:custGeom>
            <a:avLst/>
            <a:gdLst/>
            <a:ahLst/>
            <a:cxnLst/>
            <a:rect l="l" t="t" r="r" b="b"/>
            <a:pathLst>
              <a:path w="8812837" h="3128557">
                <a:moveTo>
                  <a:pt x="0" y="0"/>
                </a:moveTo>
                <a:lnTo>
                  <a:pt x="8812837" y="0"/>
                </a:lnTo>
                <a:lnTo>
                  <a:pt x="8812837" y="3128557"/>
                </a:lnTo>
                <a:lnTo>
                  <a:pt x="0" y="31285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41537" y="2246244"/>
            <a:ext cx="8270184" cy="4039389"/>
          </a:xfrm>
          <a:custGeom>
            <a:avLst/>
            <a:gdLst/>
            <a:ahLst/>
            <a:cxnLst/>
            <a:rect l="l" t="t" r="r" b="b"/>
            <a:pathLst>
              <a:path w="8270184" h="4039389">
                <a:moveTo>
                  <a:pt x="0" y="0"/>
                </a:moveTo>
                <a:lnTo>
                  <a:pt x="8270184" y="0"/>
                </a:lnTo>
                <a:lnTo>
                  <a:pt x="8270184" y="4039389"/>
                </a:lnTo>
                <a:lnTo>
                  <a:pt x="0" y="40393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100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950354"/>
            <a:ext cx="7519837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</a:rPr>
              <a:t>How it works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229909"/>
            <a:ext cx="8812837" cy="221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>
              <a:lnSpc>
                <a:spcPts val="2999"/>
              </a:lnSpc>
              <a:buFont typeface="Arial"/>
              <a:buChar char="•"/>
            </a:pPr>
            <a:r>
              <a:rPr lang="en-US" sz="1999" spc="119">
                <a:solidFill>
                  <a:srgbClr val="3A855D"/>
                </a:solidFill>
                <a:latin typeface="Public Sans"/>
              </a:rPr>
              <a:t>Automated System for logging, updating and deleting from inventory</a:t>
            </a:r>
          </a:p>
          <a:p>
            <a:pPr marL="431799" lvl="1" indent="-215899">
              <a:lnSpc>
                <a:spcPts val="2999"/>
              </a:lnSpc>
              <a:buFont typeface="Arial"/>
              <a:buChar char="•"/>
            </a:pPr>
            <a:r>
              <a:rPr lang="en-US" sz="1999" spc="119">
                <a:solidFill>
                  <a:srgbClr val="3A855D"/>
                </a:solidFill>
                <a:latin typeface="Public Sans"/>
              </a:rPr>
              <a:t>Using </a:t>
            </a:r>
            <a:r>
              <a:rPr lang="en-US" sz="1999" spc="119">
                <a:solidFill>
                  <a:srgbClr val="3A855D"/>
                </a:solidFill>
                <a:latin typeface="Public Sans Bold"/>
              </a:rPr>
              <a:t>Long Short Term Memory (LSTM) model</a:t>
            </a:r>
            <a:r>
              <a:rPr lang="en-US" sz="1999" spc="119">
                <a:solidFill>
                  <a:srgbClr val="3A855D"/>
                </a:solidFill>
                <a:latin typeface="Public Sans"/>
              </a:rPr>
              <a:t> for time-series analysis, predicting inventory required for a particular month for a product so the store can restock and therefore ensure timely order of stock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02417" y="-828898"/>
            <a:ext cx="1703043" cy="2771224"/>
          </a:xfrm>
          <a:custGeom>
            <a:avLst/>
            <a:gdLst/>
            <a:ahLst/>
            <a:cxnLst/>
            <a:rect l="l" t="t" r="r" b="b"/>
            <a:pathLst>
              <a:path w="1703043" h="2771224">
                <a:moveTo>
                  <a:pt x="0" y="0"/>
                </a:moveTo>
                <a:lnTo>
                  <a:pt x="1703043" y="0"/>
                </a:lnTo>
                <a:lnTo>
                  <a:pt x="1703043" y="2771225"/>
                </a:lnTo>
                <a:lnTo>
                  <a:pt x="0" y="2771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412948">
            <a:off x="9597613" y="9139036"/>
            <a:ext cx="3383874" cy="2848607"/>
          </a:xfrm>
          <a:custGeom>
            <a:avLst/>
            <a:gdLst/>
            <a:ahLst/>
            <a:cxnLst/>
            <a:rect l="l" t="t" r="r" b="b"/>
            <a:pathLst>
              <a:path w="3383874" h="2848607">
                <a:moveTo>
                  <a:pt x="0" y="0"/>
                </a:moveTo>
                <a:lnTo>
                  <a:pt x="3383874" y="0"/>
                </a:lnTo>
                <a:lnTo>
                  <a:pt x="3383874" y="2848607"/>
                </a:lnTo>
                <a:lnTo>
                  <a:pt x="0" y="28486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9668841" y="1211912"/>
            <a:ext cx="8369380" cy="4080948"/>
          </a:xfrm>
          <a:custGeom>
            <a:avLst/>
            <a:gdLst/>
            <a:ahLst/>
            <a:cxnLst/>
            <a:rect l="l" t="t" r="r" b="b"/>
            <a:pathLst>
              <a:path w="8369380" h="4080948">
                <a:moveTo>
                  <a:pt x="0" y="0"/>
                </a:moveTo>
                <a:lnTo>
                  <a:pt x="8369380" y="0"/>
                </a:lnTo>
                <a:lnTo>
                  <a:pt x="8369380" y="4080948"/>
                </a:lnTo>
                <a:lnTo>
                  <a:pt x="0" y="40809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1748" r="-49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68841" y="5543330"/>
            <a:ext cx="8369380" cy="4048810"/>
          </a:xfrm>
          <a:custGeom>
            <a:avLst/>
            <a:gdLst/>
            <a:ahLst/>
            <a:cxnLst/>
            <a:rect l="l" t="t" r="r" b="b"/>
            <a:pathLst>
              <a:path w="8369380" h="4048810">
                <a:moveTo>
                  <a:pt x="0" y="0"/>
                </a:moveTo>
                <a:lnTo>
                  <a:pt x="8369380" y="0"/>
                </a:lnTo>
                <a:lnTo>
                  <a:pt x="8369380" y="4048810"/>
                </a:lnTo>
                <a:lnTo>
                  <a:pt x="0" y="40488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207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6230284"/>
            <a:ext cx="8080788" cy="3614876"/>
          </a:xfrm>
          <a:custGeom>
            <a:avLst/>
            <a:gdLst/>
            <a:ahLst/>
            <a:cxnLst/>
            <a:rect l="l" t="t" r="r" b="b"/>
            <a:pathLst>
              <a:path w="8080788" h="3614876">
                <a:moveTo>
                  <a:pt x="0" y="0"/>
                </a:moveTo>
                <a:lnTo>
                  <a:pt x="8080788" y="0"/>
                </a:lnTo>
                <a:lnTo>
                  <a:pt x="8080788" y="3614876"/>
                </a:lnTo>
                <a:lnTo>
                  <a:pt x="0" y="36148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8200" y="997854"/>
            <a:ext cx="7519837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</a:rPr>
              <a:t>How it works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8200" y="2277409"/>
            <a:ext cx="8812837" cy="370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>
              <a:lnSpc>
                <a:spcPts val="2999"/>
              </a:lnSpc>
              <a:buFont typeface="Arial"/>
              <a:buChar char="•"/>
            </a:pPr>
            <a:r>
              <a:rPr lang="en-US" sz="1999" spc="119">
                <a:solidFill>
                  <a:srgbClr val="3A855D"/>
                </a:solidFill>
                <a:latin typeface="Public Sans"/>
              </a:rPr>
              <a:t>Receiving delivery orders from customers through an </a:t>
            </a:r>
            <a:r>
              <a:rPr lang="en-US" sz="1999" spc="119">
                <a:solidFill>
                  <a:srgbClr val="3A855D"/>
                </a:solidFill>
                <a:latin typeface="Public Sans Bold"/>
              </a:rPr>
              <a:t>Input Agent</a:t>
            </a:r>
            <a:r>
              <a:rPr lang="en-US" sz="1999" spc="119">
                <a:solidFill>
                  <a:srgbClr val="3A855D"/>
                </a:solidFill>
                <a:latin typeface="Public Sans"/>
              </a:rPr>
              <a:t>,which sends a message to </a:t>
            </a:r>
            <a:r>
              <a:rPr lang="en-US" sz="1999" spc="119">
                <a:solidFill>
                  <a:srgbClr val="3A855D"/>
                </a:solidFill>
                <a:latin typeface="Public Sans Bold"/>
              </a:rPr>
              <a:t>Database Agent </a:t>
            </a:r>
            <a:r>
              <a:rPr lang="en-US" sz="1999" spc="119">
                <a:solidFill>
                  <a:srgbClr val="3A855D"/>
                </a:solidFill>
                <a:latin typeface="Public Sans"/>
              </a:rPr>
              <a:t>which is used for checking for avalilability and making the required deduction in available stock</a:t>
            </a:r>
          </a:p>
          <a:p>
            <a:pPr marL="431799" lvl="1" indent="-215899">
              <a:lnSpc>
                <a:spcPts val="2999"/>
              </a:lnSpc>
              <a:buFont typeface="Arial"/>
              <a:buChar char="•"/>
            </a:pPr>
            <a:r>
              <a:rPr lang="en-US" sz="1999" spc="119">
                <a:solidFill>
                  <a:srgbClr val="3A855D"/>
                </a:solidFill>
                <a:latin typeface="Public Sans"/>
              </a:rPr>
              <a:t>The </a:t>
            </a:r>
            <a:r>
              <a:rPr lang="en-US" sz="1999" spc="119">
                <a:solidFill>
                  <a:srgbClr val="3A855D"/>
                </a:solidFill>
                <a:latin typeface="Public Sans Bold"/>
              </a:rPr>
              <a:t>Alert Agent </a:t>
            </a:r>
            <a:r>
              <a:rPr lang="en-US" sz="1999" spc="119">
                <a:solidFill>
                  <a:srgbClr val="3A855D"/>
                </a:solidFill>
                <a:latin typeface="Public Sans"/>
              </a:rPr>
              <a:t>prints an alert message when the available quantity of a product is below a certain threshold and the required restock quantity</a:t>
            </a:r>
          </a:p>
          <a:p>
            <a:pPr marL="431799" lvl="1" indent="-215899">
              <a:lnSpc>
                <a:spcPts val="2999"/>
              </a:lnSpc>
              <a:buFont typeface="Arial"/>
              <a:buChar char="•"/>
            </a:pPr>
            <a:r>
              <a:rPr lang="en-US" sz="1999" spc="119">
                <a:solidFill>
                  <a:srgbClr val="3A855D"/>
                </a:solidFill>
                <a:latin typeface="Public Sans"/>
              </a:rPr>
              <a:t>The </a:t>
            </a:r>
            <a:r>
              <a:rPr lang="en-US" sz="1999" spc="119">
                <a:solidFill>
                  <a:srgbClr val="3A855D"/>
                </a:solidFill>
                <a:latin typeface="Public Sans Bold"/>
              </a:rPr>
              <a:t>Manager Agent</a:t>
            </a:r>
            <a:r>
              <a:rPr lang="en-US" sz="1999" spc="119">
                <a:solidFill>
                  <a:srgbClr val="3A855D"/>
                </a:solidFill>
                <a:latin typeface="Public Sans"/>
              </a:rPr>
              <a:t> sends a ready message and then checks for one of the </a:t>
            </a:r>
            <a:r>
              <a:rPr lang="en-US" sz="1999" spc="119">
                <a:solidFill>
                  <a:srgbClr val="3A855D"/>
                </a:solidFill>
                <a:latin typeface="Public Sans Bold"/>
              </a:rPr>
              <a:t>Delivery Agents</a:t>
            </a:r>
            <a:r>
              <a:rPr lang="en-US" sz="1999" spc="119">
                <a:solidFill>
                  <a:srgbClr val="3A855D"/>
                </a:solidFill>
                <a:latin typeface="Public Sans"/>
              </a:rPr>
              <a:t> that is currently free to dispatch an order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02417" y="-828898"/>
            <a:ext cx="1703043" cy="2771224"/>
          </a:xfrm>
          <a:custGeom>
            <a:avLst/>
            <a:gdLst/>
            <a:ahLst/>
            <a:cxnLst/>
            <a:rect l="l" t="t" r="r" b="b"/>
            <a:pathLst>
              <a:path w="1703043" h="2771224">
                <a:moveTo>
                  <a:pt x="0" y="0"/>
                </a:moveTo>
                <a:lnTo>
                  <a:pt x="1703043" y="0"/>
                </a:lnTo>
                <a:lnTo>
                  <a:pt x="1703043" y="2771225"/>
                </a:lnTo>
                <a:lnTo>
                  <a:pt x="0" y="2771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412948">
            <a:off x="9597613" y="9139036"/>
            <a:ext cx="3383874" cy="2848607"/>
          </a:xfrm>
          <a:custGeom>
            <a:avLst/>
            <a:gdLst/>
            <a:ahLst/>
            <a:cxnLst/>
            <a:rect l="l" t="t" r="r" b="b"/>
            <a:pathLst>
              <a:path w="3383874" h="2848607">
                <a:moveTo>
                  <a:pt x="0" y="0"/>
                </a:moveTo>
                <a:lnTo>
                  <a:pt x="3383874" y="0"/>
                </a:lnTo>
                <a:lnTo>
                  <a:pt x="3383874" y="2848607"/>
                </a:lnTo>
                <a:lnTo>
                  <a:pt x="0" y="28486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028700" y="1466077"/>
            <a:ext cx="11948825" cy="1465971"/>
          </a:xfrm>
          <a:custGeom>
            <a:avLst/>
            <a:gdLst/>
            <a:ahLst/>
            <a:cxnLst/>
            <a:rect l="l" t="t" r="r" b="b"/>
            <a:pathLst>
              <a:path w="11948825" h="1465971">
                <a:moveTo>
                  <a:pt x="0" y="0"/>
                </a:moveTo>
                <a:lnTo>
                  <a:pt x="11948825" y="0"/>
                </a:lnTo>
                <a:lnTo>
                  <a:pt x="11948825" y="1465970"/>
                </a:lnTo>
                <a:lnTo>
                  <a:pt x="0" y="14659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3939511"/>
            <a:ext cx="12012530" cy="1313157"/>
          </a:xfrm>
          <a:custGeom>
            <a:avLst/>
            <a:gdLst/>
            <a:ahLst/>
            <a:cxnLst/>
            <a:rect l="l" t="t" r="r" b="b"/>
            <a:pathLst>
              <a:path w="12012530" h="1313157">
                <a:moveTo>
                  <a:pt x="0" y="0"/>
                </a:moveTo>
                <a:lnTo>
                  <a:pt x="12012530" y="0"/>
                </a:lnTo>
                <a:lnTo>
                  <a:pt x="12012530" y="1313157"/>
                </a:lnTo>
                <a:lnTo>
                  <a:pt x="0" y="13131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34738" y="6262318"/>
            <a:ext cx="12109086" cy="1809148"/>
          </a:xfrm>
          <a:custGeom>
            <a:avLst/>
            <a:gdLst/>
            <a:ahLst/>
            <a:cxnLst/>
            <a:rect l="l" t="t" r="r" b="b"/>
            <a:pathLst>
              <a:path w="12109086" h="1809148">
                <a:moveTo>
                  <a:pt x="0" y="0"/>
                </a:moveTo>
                <a:lnTo>
                  <a:pt x="12109086" y="0"/>
                </a:lnTo>
                <a:lnTo>
                  <a:pt x="12109086" y="1809149"/>
                </a:lnTo>
                <a:lnTo>
                  <a:pt x="0" y="18091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871039"/>
            <a:ext cx="8812837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>
              <a:lnSpc>
                <a:spcPts val="2999"/>
              </a:lnSpc>
              <a:buFont typeface="Arial"/>
              <a:buChar char="•"/>
            </a:pPr>
            <a:r>
              <a:rPr lang="en-US" sz="1999" spc="119">
                <a:solidFill>
                  <a:srgbClr val="3A855D"/>
                </a:solidFill>
                <a:latin typeface="Public Sans Bold"/>
              </a:rPr>
              <a:t>Input Agent: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301398"/>
            <a:ext cx="8812837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>
              <a:lnSpc>
                <a:spcPts val="2999"/>
              </a:lnSpc>
              <a:buFont typeface="Arial"/>
              <a:buChar char="•"/>
            </a:pPr>
            <a:r>
              <a:rPr lang="en-US" sz="1999" spc="119">
                <a:solidFill>
                  <a:srgbClr val="3A855D"/>
                </a:solidFill>
                <a:latin typeface="Public Sans Bold"/>
              </a:rPr>
              <a:t>Database Agent: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4738" y="5624143"/>
            <a:ext cx="8812837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>
              <a:lnSpc>
                <a:spcPts val="2999"/>
              </a:lnSpc>
              <a:buFont typeface="Arial"/>
              <a:buChar char="•"/>
            </a:pPr>
            <a:r>
              <a:rPr lang="en-US" sz="1999" spc="119">
                <a:solidFill>
                  <a:srgbClr val="3A855D"/>
                </a:solidFill>
                <a:latin typeface="Public Sans Bold"/>
              </a:rPr>
              <a:t>Alert Agent: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02417" y="-828898"/>
            <a:ext cx="1703043" cy="2771224"/>
          </a:xfrm>
          <a:custGeom>
            <a:avLst/>
            <a:gdLst/>
            <a:ahLst/>
            <a:cxnLst/>
            <a:rect l="l" t="t" r="r" b="b"/>
            <a:pathLst>
              <a:path w="1703043" h="2771224">
                <a:moveTo>
                  <a:pt x="0" y="0"/>
                </a:moveTo>
                <a:lnTo>
                  <a:pt x="1703043" y="0"/>
                </a:lnTo>
                <a:lnTo>
                  <a:pt x="1703043" y="2771225"/>
                </a:lnTo>
                <a:lnTo>
                  <a:pt x="0" y="2771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412948">
            <a:off x="9597613" y="9139036"/>
            <a:ext cx="3383874" cy="2848607"/>
          </a:xfrm>
          <a:custGeom>
            <a:avLst/>
            <a:gdLst/>
            <a:ahLst/>
            <a:cxnLst/>
            <a:rect l="l" t="t" r="r" b="b"/>
            <a:pathLst>
              <a:path w="3383874" h="2848607">
                <a:moveTo>
                  <a:pt x="0" y="0"/>
                </a:moveTo>
                <a:lnTo>
                  <a:pt x="3383874" y="0"/>
                </a:lnTo>
                <a:lnTo>
                  <a:pt x="3383874" y="2848607"/>
                </a:lnTo>
                <a:lnTo>
                  <a:pt x="0" y="28486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237692" y="1339942"/>
            <a:ext cx="14477569" cy="8077439"/>
          </a:xfrm>
          <a:custGeom>
            <a:avLst/>
            <a:gdLst/>
            <a:ahLst/>
            <a:cxnLst/>
            <a:rect l="l" t="t" r="r" b="b"/>
            <a:pathLst>
              <a:path w="14477569" h="8077439">
                <a:moveTo>
                  <a:pt x="0" y="0"/>
                </a:moveTo>
                <a:lnTo>
                  <a:pt x="14477569" y="0"/>
                </a:lnTo>
                <a:lnTo>
                  <a:pt x="14477569" y="8077439"/>
                </a:lnTo>
                <a:lnTo>
                  <a:pt x="0" y="80774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195" r="-528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871039"/>
            <a:ext cx="8812837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>
              <a:lnSpc>
                <a:spcPts val="2999"/>
              </a:lnSpc>
              <a:buFont typeface="Arial"/>
              <a:buChar char="•"/>
            </a:pPr>
            <a:r>
              <a:rPr lang="en-US" sz="1999" spc="119">
                <a:solidFill>
                  <a:srgbClr val="3A855D"/>
                </a:solidFill>
                <a:latin typeface="Public Sans Bold"/>
              </a:rPr>
              <a:t>Manager and Delivery Agents: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02417" y="-828898"/>
            <a:ext cx="1703043" cy="2771224"/>
          </a:xfrm>
          <a:custGeom>
            <a:avLst/>
            <a:gdLst/>
            <a:ahLst/>
            <a:cxnLst/>
            <a:rect l="l" t="t" r="r" b="b"/>
            <a:pathLst>
              <a:path w="1703043" h="2771224">
                <a:moveTo>
                  <a:pt x="0" y="0"/>
                </a:moveTo>
                <a:lnTo>
                  <a:pt x="1703043" y="0"/>
                </a:lnTo>
                <a:lnTo>
                  <a:pt x="1703043" y="2771225"/>
                </a:lnTo>
                <a:lnTo>
                  <a:pt x="0" y="2771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412948">
            <a:off x="9597613" y="9139036"/>
            <a:ext cx="3383874" cy="2848607"/>
          </a:xfrm>
          <a:custGeom>
            <a:avLst/>
            <a:gdLst/>
            <a:ahLst/>
            <a:cxnLst/>
            <a:rect l="l" t="t" r="r" b="b"/>
            <a:pathLst>
              <a:path w="3383874" h="2848607">
                <a:moveTo>
                  <a:pt x="0" y="0"/>
                </a:moveTo>
                <a:lnTo>
                  <a:pt x="3383874" y="0"/>
                </a:lnTo>
                <a:lnTo>
                  <a:pt x="3383874" y="2848607"/>
                </a:lnTo>
                <a:lnTo>
                  <a:pt x="0" y="28486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1435744" y="1850798"/>
            <a:ext cx="3989835" cy="3509308"/>
          </a:xfrm>
          <a:custGeom>
            <a:avLst/>
            <a:gdLst/>
            <a:ahLst/>
            <a:cxnLst/>
            <a:rect l="l" t="t" r="r" b="b"/>
            <a:pathLst>
              <a:path w="3989835" h="3509308">
                <a:moveTo>
                  <a:pt x="0" y="0"/>
                </a:moveTo>
                <a:lnTo>
                  <a:pt x="3989836" y="0"/>
                </a:lnTo>
                <a:lnTo>
                  <a:pt x="3989836" y="3509307"/>
                </a:lnTo>
                <a:lnTo>
                  <a:pt x="0" y="35093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35744" y="5731146"/>
            <a:ext cx="4008035" cy="3313833"/>
          </a:xfrm>
          <a:custGeom>
            <a:avLst/>
            <a:gdLst/>
            <a:ahLst/>
            <a:cxnLst/>
            <a:rect l="l" t="t" r="r" b="b"/>
            <a:pathLst>
              <a:path w="4008035" h="3313833">
                <a:moveTo>
                  <a:pt x="0" y="0"/>
                </a:moveTo>
                <a:lnTo>
                  <a:pt x="4008036" y="0"/>
                </a:lnTo>
                <a:lnTo>
                  <a:pt x="4008036" y="3313834"/>
                </a:lnTo>
                <a:lnTo>
                  <a:pt x="0" y="33138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659438" y="4953934"/>
            <a:ext cx="4055947" cy="4026450"/>
          </a:xfrm>
          <a:custGeom>
            <a:avLst/>
            <a:gdLst/>
            <a:ahLst/>
            <a:cxnLst/>
            <a:rect l="l" t="t" r="r" b="b"/>
            <a:pathLst>
              <a:path w="4055947" h="4026450">
                <a:moveTo>
                  <a:pt x="0" y="0"/>
                </a:moveTo>
                <a:lnTo>
                  <a:pt x="4055948" y="0"/>
                </a:lnTo>
                <a:lnTo>
                  <a:pt x="4055948" y="4026450"/>
                </a:lnTo>
                <a:lnTo>
                  <a:pt x="0" y="40264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58150" y="4953934"/>
            <a:ext cx="4056707" cy="4027204"/>
          </a:xfrm>
          <a:custGeom>
            <a:avLst/>
            <a:gdLst/>
            <a:ahLst/>
            <a:cxnLst/>
            <a:rect l="l" t="t" r="r" b="b"/>
            <a:pathLst>
              <a:path w="4056707" h="4027204">
                <a:moveTo>
                  <a:pt x="0" y="0"/>
                </a:moveTo>
                <a:lnTo>
                  <a:pt x="4056707" y="0"/>
                </a:lnTo>
                <a:lnTo>
                  <a:pt x="4056707" y="4027204"/>
                </a:lnTo>
                <a:lnTo>
                  <a:pt x="0" y="40272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075322" y="6536504"/>
            <a:ext cx="1423652" cy="430655"/>
          </a:xfrm>
          <a:custGeom>
            <a:avLst/>
            <a:gdLst/>
            <a:ahLst/>
            <a:cxnLst/>
            <a:rect l="l" t="t" r="r" b="b"/>
            <a:pathLst>
              <a:path w="1423652" h="430655">
                <a:moveTo>
                  <a:pt x="0" y="0"/>
                </a:moveTo>
                <a:lnTo>
                  <a:pt x="1423652" y="0"/>
                </a:lnTo>
                <a:lnTo>
                  <a:pt x="1423652" y="430655"/>
                </a:lnTo>
                <a:lnTo>
                  <a:pt x="0" y="4306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38200" y="1950354"/>
            <a:ext cx="7519837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</a:rPr>
              <a:t>How it works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8200" y="3229909"/>
            <a:ext cx="8812837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>
              <a:lnSpc>
                <a:spcPts val="2999"/>
              </a:lnSpc>
              <a:buFont typeface="Arial"/>
              <a:buChar char="•"/>
            </a:pPr>
            <a:r>
              <a:rPr lang="en-US" sz="1999" spc="119">
                <a:solidFill>
                  <a:srgbClr val="3A855D"/>
                </a:solidFill>
                <a:latin typeface="Public Sans"/>
              </a:rPr>
              <a:t>Real time analysis of categories sold in the day</a:t>
            </a:r>
          </a:p>
          <a:p>
            <a:pPr marL="431799" lvl="1" indent="-215899">
              <a:lnSpc>
                <a:spcPts val="2999"/>
              </a:lnSpc>
              <a:buFont typeface="Arial"/>
              <a:buChar char="•"/>
            </a:pPr>
            <a:r>
              <a:rPr lang="en-US" sz="1999" spc="119">
                <a:solidFill>
                  <a:srgbClr val="3A855D"/>
                </a:solidFill>
                <a:latin typeface="Public Sans"/>
              </a:rPr>
              <a:t>Using a </a:t>
            </a:r>
            <a:r>
              <a:rPr lang="en-US" sz="1999" spc="119">
                <a:solidFill>
                  <a:srgbClr val="3A855D"/>
                </a:solidFill>
                <a:latin typeface="Public Sans Bold"/>
              </a:rPr>
              <a:t>Convolutional Neural Network (CNN) model </a:t>
            </a:r>
            <a:r>
              <a:rPr lang="en-US" sz="1999" spc="119">
                <a:solidFill>
                  <a:srgbClr val="3A855D"/>
                </a:solidFill>
                <a:latin typeface="Public Sans"/>
              </a:rPr>
              <a:t>to visually detect available stock to help with alerts for restocking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829752"/>
            <a:ext cx="16230600" cy="6627495"/>
          </a:xfrm>
          <a:custGeom>
            <a:avLst/>
            <a:gdLst/>
            <a:ahLst/>
            <a:cxnLst/>
            <a:rect l="l" t="t" r="r" b="b"/>
            <a:pathLst>
              <a:path w="16230600" h="6627495">
                <a:moveTo>
                  <a:pt x="0" y="0"/>
                </a:moveTo>
                <a:lnTo>
                  <a:pt x="16230600" y="0"/>
                </a:lnTo>
                <a:lnTo>
                  <a:pt x="16230600" y="6627496"/>
                </a:lnTo>
                <a:lnTo>
                  <a:pt x="0" y="6627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08001" y="1011553"/>
            <a:ext cx="10671999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</a:rPr>
              <a:t>Flow of Customer Orders</a:t>
            </a:r>
          </a:p>
        </p:txBody>
      </p:sp>
      <p:sp>
        <p:nvSpPr>
          <p:cNvPr id="5" name="Freeform 5"/>
          <p:cNvSpPr/>
          <p:nvPr/>
        </p:nvSpPr>
        <p:spPr>
          <a:xfrm>
            <a:off x="16002417" y="-828898"/>
            <a:ext cx="1703043" cy="2771224"/>
          </a:xfrm>
          <a:custGeom>
            <a:avLst/>
            <a:gdLst/>
            <a:ahLst/>
            <a:cxnLst/>
            <a:rect l="l" t="t" r="r" b="b"/>
            <a:pathLst>
              <a:path w="1703043" h="2771224">
                <a:moveTo>
                  <a:pt x="0" y="0"/>
                </a:moveTo>
                <a:lnTo>
                  <a:pt x="1703043" y="0"/>
                </a:lnTo>
                <a:lnTo>
                  <a:pt x="1703043" y="2771225"/>
                </a:lnTo>
                <a:lnTo>
                  <a:pt x="0" y="2771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412948">
            <a:off x="7068085" y="9022289"/>
            <a:ext cx="3383874" cy="2848607"/>
          </a:xfrm>
          <a:custGeom>
            <a:avLst/>
            <a:gdLst/>
            <a:ahLst/>
            <a:cxnLst/>
            <a:rect l="l" t="t" r="r" b="b"/>
            <a:pathLst>
              <a:path w="3383874" h="2848607">
                <a:moveTo>
                  <a:pt x="0" y="0"/>
                </a:moveTo>
                <a:lnTo>
                  <a:pt x="3383875" y="0"/>
                </a:lnTo>
                <a:lnTo>
                  <a:pt x="3383875" y="2848607"/>
                </a:lnTo>
                <a:lnTo>
                  <a:pt x="0" y="28486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7392287">
            <a:off x="-1104276" y="-395603"/>
            <a:ext cx="3383874" cy="2848607"/>
          </a:xfrm>
          <a:custGeom>
            <a:avLst/>
            <a:gdLst/>
            <a:ahLst/>
            <a:cxnLst/>
            <a:rect l="l" t="t" r="r" b="b"/>
            <a:pathLst>
              <a:path w="3383874" h="2848607">
                <a:moveTo>
                  <a:pt x="0" y="0"/>
                </a:moveTo>
                <a:lnTo>
                  <a:pt x="3383875" y="0"/>
                </a:lnTo>
                <a:lnTo>
                  <a:pt x="3383875" y="2848606"/>
                </a:lnTo>
                <a:lnTo>
                  <a:pt x="0" y="2848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408</Words>
  <Application>Microsoft Office PowerPoint</Application>
  <PresentationFormat>Custom</PresentationFormat>
  <Paragraphs>44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Public Sans</vt:lpstr>
      <vt:lpstr>Calibri</vt:lpstr>
      <vt:lpstr>Public Sans Bold</vt:lpstr>
      <vt:lpstr>Public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CyberCipher3.0</dc:title>
  <cp:lastModifiedBy>Abhay Mathur</cp:lastModifiedBy>
  <cp:revision>2</cp:revision>
  <dcterms:created xsi:type="dcterms:W3CDTF">2006-08-16T00:00:00Z</dcterms:created>
  <dcterms:modified xsi:type="dcterms:W3CDTF">2024-01-14T15:39:16Z</dcterms:modified>
  <dc:identifier>DAF50vTLSCI</dc:identifier>
</cp:coreProperties>
</file>